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95" r:id="rId12"/>
    <p:sldId id="288" r:id="rId13"/>
    <p:sldId id="289" r:id="rId14"/>
    <p:sldId id="290" r:id="rId15"/>
    <p:sldId id="291" r:id="rId16"/>
    <p:sldId id="292" r:id="rId17"/>
    <p:sldId id="261" r:id="rId18"/>
    <p:sldId id="262" r:id="rId19"/>
    <p:sldId id="263" r:id="rId20"/>
    <p:sldId id="264" r:id="rId21"/>
    <p:sldId id="266" r:id="rId22"/>
    <p:sldId id="278" r:id="rId23"/>
    <p:sldId id="267" r:id="rId24"/>
    <p:sldId id="268" r:id="rId25"/>
    <p:sldId id="269" r:id="rId26"/>
    <p:sldId id="271" r:id="rId27"/>
    <p:sldId id="272" r:id="rId28"/>
    <p:sldId id="273" r:id="rId29"/>
    <p:sldId id="274" r:id="rId30"/>
    <p:sldId id="270" r:id="rId31"/>
    <p:sldId id="265" r:id="rId32"/>
    <p:sldId id="258" r:id="rId33"/>
    <p:sldId id="260" r:id="rId34"/>
    <p:sldId id="259" r:id="rId35"/>
    <p:sldId id="293" r:id="rId36"/>
    <p:sldId id="296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2" autoAdjust="0"/>
  </p:normalViewPr>
  <p:slideViewPr>
    <p:cSldViewPr snapToGrid="0">
      <p:cViewPr varScale="1">
        <p:scale>
          <a:sx n="85" d="100"/>
          <a:sy n="85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11861-4055-42A5-BF41-762AA1CB9D5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2849C-DF19-4938-98DE-CA21B4F2A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205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 питания на подготовительном и первом уровнях является необходимым условием для применения специализированных пищевых и биологически активных добавок, которые относятся к средствам и методам спортивного питания второго и третьего уровней.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целом программа питания подготовительного этапа имеет важное значение для поддержания максимальной эффективности использования всех остальных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эргогенных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компонентов спортивного питания.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ним относятся следующие виды добавок: белковые (протеиновые), углеводные, смешанные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белково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-углеводные,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креатиновые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карнитин, а также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витаминноминеральные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комплексы (которые обычно включают в белковые или углеводные СИД).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данному уровню питания также относят группу веществ, которые играют важную роль в метаболизме соединительной ткани, образующей костно-суставной и связочный базис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опорнодвигательного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аппарата. В последнее время пищевые добавки на основе таких веществ получили название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хондропротекторов</a:t>
            </a:r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2849C-DF19-4938-98DE-CA21B4F2A16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548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 Критерии: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А) Определение основного лимитирующего звена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работоспособности (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кардио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-респираторный,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транспор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 О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 тканевого дыхания, состояние нейромышечного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звена опорно-двигательной системы, состояние крови и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т.д.);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Б) Результаты контрольного обследования (PWC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ПАНО, МПК, скорость проведения нервного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возбуж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дения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биоэлектрическая активность мышц, 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вариабель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</a:p>
          <a:p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ность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сердечного ритма, клинический и биохимический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анализ крови и т.д.);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В) Задачи и структура этапов подготовки (базовый,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предсоревновательный, соревновательный).</a:t>
            </a:r>
          </a:p>
          <a:p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Критерии выбора препаратов (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выборе спортивным врачом, тренером или самим спортсменом препарата каждый руководствуется </a:t>
            </a:r>
            <a:r>
              <a:rPr lang="ru-RU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основными критериями выбора препаратов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индивидуальная 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реакция на препарат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(общая и ситуационная переносимость);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субъективная и объективная 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компетентные оценки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(спортсмен-тренер-врач);</a:t>
            </a: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функциональных, биохимических и др. 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исследований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</a:t>
            </a:r>
          </a:p>
          <a:p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динамика спортивного результата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2849C-DF19-4938-98DE-CA21B4F2A167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28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9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2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8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401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120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70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51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04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91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1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1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0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08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0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85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3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B2B89-3016-461A-96A2-CA608E9AC920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696038-92E3-4D7D-A9DD-04D1997AE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11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подходы выбора БАД спортсменам по антидопинговому обеспечению</a:t>
            </a:r>
          </a:p>
        </p:txBody>
      </p:sp>
    </p:spTree>
    <p:extLst>
      <p:ext uri="{BB962C8B-B14F-4D97-AF65-F5344CB8AC3E}">
        <p14:creationId xmlns:p14="http://schemas.microsoft.com/office/powerpoint/2010/main" val="168680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46686" y="294967"/>
            <a:ext cx="9459298" cy="57518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b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400" b="1">
                <a:solidFill>
                  <a:schemeClr val="tx1"/>
                </a:solidFill>
                <a:latin typeface="Bookman Old Style" panose="02050604050505020204" pitchFamily="18" charset="0"/>
              </a:rPr>
              <a:t>Система ХАССП </a:t>
            </a:r>
            <a: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  <a:t>обеспечивает контроль на всех этапах производства пищевых продуктов, любой точке процесса производства, хранения и реализации продукции, где могут возникнуть опасные ситуации и используется в основном предприятиями — производителями пищевой продукции. При этом особое внимание обращено на критические контрольные точки, в которых все виды рисков, связанных с употреблением пищевых продуктов, могут быть предотвращены, устранены или снижены до приемлемого уровня в результате целенаправленных мер контроля.</a:t>
            </a:r>
            <a:b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  <a:t>Для внедрения системы ХАССП производители обязаны не только исследовать свой собственный продукт и методы производства, но и применять эту систему и её требования к поставщикам сырья, вспомогательным материалам, а также к системе оптовой и розничной торговли.</a:t>
            </a:r>
          </a:p>
        </p:txBody>
      </p:sp>
    </p:spTree>
    <p:extLst>
      <p:ext uri="{BB962C8B-B14F-4D97-AF65-F5344CB8AC3E}">
        <p14:creationId xmlns:p14="http://schemas.microsoft.com/office/powerpoint/2010/main" val="1328213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A3625B-71E3-8A41-90CD-A071AB8A687C}"/>
              </a:ext>
            </a:extLst>
          </p:cNvPr>
          <p:cNvSpPr txBox="1"/>
          <p:nvPr/>
        </p:nvSpPr>
        <p:spPr>
          <a:xfrm>
            <a:off x="1410314" y="151179"/>
            <a:ext cx="10517443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  <a:latin typeface="Bookman Old Style" panose="02050604050505020204" pitchFamily="18" charset="0"/>
              </a:rPr>
              <a:t>Система ХАССП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>
                <a:solidFill>
                  <a:schemeClr val="tx1"/>
                </a:solidFill>
                <a:latin typeface="Bookman Old Style" panose="02050604050505020204" pitchFamily="18" charset="0"/>
              </a:rPr>
              <a:t>предназначена для уменьшения рисков, вызванных возможными проблемами с безопасностью пищевой продукции.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>
                <a:solidFill>
                  <a:schemeClr val="tx1"/>
                </a:solidFill>
                <a:latin typeface="Bookman Old Style" panose="02050604050505020204" pitchFamily="18" charset="0"/>
              </a:rPr>
              <a:t>является эффективным орудием управления, которое используется для защиты предприятия (торговой марки) при продвижении на рынке пищевых продуктов и защите производственных процессов от биологических (микробиологических), химических, физических и других рисков загрязнения.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800">
                <a:solidFill>
                  <a:schemeClr val="tx1"/>
                </a:solidFill>
                <a:latin typeface="Bookman Old Style" panose="02050604050505020204" pitchFamily="18" charset="0"/>
              </a:rPr>
              <a:t>применяются практически во всех цивилизованных странах мира как надежная защита потребителей. Однако внедрение систем ХАССП требует законодательство США, Канады, Японии, Новой Зеландии и многих других стран мира.3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96360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0" y="188913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altLang="ru-RU" sz="2700">
                <a:solidFill>
                  <a:srgbClr val="0070C0"/>
                </a:solidFill>
                <a:latin typeface="Bookman Old Style" panose="02050604050505020204" pitchFamily="18" charset="0"/>
              </a:rPr>
              <a:t>Законодательное регулирование оборота БАД</a:t>
            </a:r>
            <a:br>
              <a:rPr lang="ru-RU" altLang="ru-RU" sz="27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ru-RU" altLang="ru-RU" sz="270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836613"/>
            <a:ext cx="8713788" cy="574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3354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03388" y="188914"/>
            <a:ext cx="8856662" cy="648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600" b="1">
                <a:solidFill>
                  <a:srgbClr val="FF0000"/>
                </a:solidFill>
                <a:latin typeface="Bookman Old Style" panose="02050604050505020204" pitchFamily="18" charset="0"/>
              </a:rPr>
              <a:t>В России предусмотрена обязательная декларация соответствия </a:t>
            </a:r>
            <a:r>
              <a:rPr lang="ru-RU" altLang="ru-RU" sz="2600">
                <a:solidFill>
                  <a:schemeClr val="tx1"/>
                </a:solidFill>
                <a:latin typeface="Bookman Old Style" panose="02050604050505020204" pitchFamily="18" charset="0"/>
              </a:rPr>
              <a:t>— подтверждение качества БАД непосредственно производителем. </a:t>
            </a:r>
            <a:br>
              <a:rPr lang="ru-RU" altLang="ru-RU" sz="26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600">
                <a:solidFill>
                  <a:schemeClr val="tx1"/>
                </a:solidFill>
                <a:latin typeface="Bookman Old Style" panose="02050604050505020204" pitchFamily="18" charset="0"/>
              </a:rPr>
              <a:t>Подтверждение качества БАД Декларацией соответствия вступило в силу с 15.02.2010 г. в соответствии с Постановлением Правительства РФ № 982 от 01 декабря 2009 года. «Об утверждении единого перечня продукции, подлежащей обязательной сертификации, и единого перечня продукции, подтверждение соответствия которой осуществляется в форме принятия декларации о соответствии». </a:t>
            </a:r>
            <a:br>
              <a:rPr lang="ru-RU" altLang="ru-RU" sz="26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600">
                <a:solidFill>
                  <a:schemeClr val="tx1"/>
                </a:solidFill>
                <a:latin typeface="Bookman Old Style" panose="02050604050505020204" pitchFamily="18" charset="0"/>
              </a:rPr>
              <a:t>Производители, поставщики БАД внесены в Раздел 9300 «Медикаменты, химико-фармацевтическая продукция и продукция медицинского назначения».</a:t>
            </a:r>
            <a:br>
              <a:rPr lang="ru-RU" altLang="ru-RU" sz="26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ru-RU" altLang="ru-RU" sz="260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3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66272" y="562283"/>
            <a:ext cx="10527405" cy="49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b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  <a:t>Согласно ч.3 ст.20 </a:t>
            </a:r>
            <a:r>
              <a:rPr lang="ru-RU" altLang="ru-RU" sz="2400" b="1">
                <a:solidFill>
                  <a:srgbClr val="FF0000"/>
                </a:solidFill>
                <a:latin typeface="Bookman Old Style" panose="02050604050505020204" pitchFamily="18" charset="0"/>
              </a:rPr>
              <a:t>Федерального закона «О техническом регулировании</a:t>
            </a:r>
            <a:r>
              <a:rPr lang="ru-RU" altLang="ru-RU" sz="2400">
                <a:solidFill>
                  <a:srgbClr val="FF0000"/>
                </a:solidFill>
                <a:latin typeface="Bookman Old Style" panose="02050604050505020204" pitchFamily="18" charset="0"/>
              </a:rPr>
              <a:t>» </a:t>
            </a:r>
            <a: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  <a:t>принятие декларации о соответствии (декларирование соответствия) является одной из форм обязательного подтверждения соответствия продукции или иных объектов требованиям технических регламентов, положениям стандартов, сводов правил или условиям договоров.</a:t>
            </a:r>
            <a:b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b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  <a:t>Таким образом, биологически активные добавки к пище подлежат обязательному подтверждению соответствия в форме декларирования. В своей деятельности фирмы производители информируют своих клиентов о проведении обязательного подтверждения соответствия в форме принятия декларации на серийный выпуск своего ассортимента продукции. Копиями деклараций сопровождается вся отгружаемая продукция.</a:t>
            </a:r>
          </a:p>
        </p:txBody>
      </p:sp>
    </p:spTree>
    <p:extLst>
      <p:ext uri="{BB962C8B-B14F-4D97-AF65-F5344CB8AC3E}">
        <p14:creationId xmlns:p14="http://schemas.microsoft.com/office/powerpoint/2010/main" val="1207214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67017" y="599153"/>
            <a:ext cx="10462136" cy="60699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В соответствии с </a:t>
            </a:r>
            <a:r>
              <a:rPr lang="ru-RU" altLang="ru-RU" sz="3000">
                <a:solidFill>
                  <a:srgbClr val="FF0000"/>
                </a:solidFill>
                <a:latin typeface="Bookman Old Style" panose="02050604050505020204" pitchFamily="18" charset="0"/>
              </a:rPr>
              <a:t>Постановлением Правительства РФ от 25 декабря 2008 г. N 1028 от 25.12.2008 г. </a:t>
            </a:r>
            <a:r>
              <a:rPr lang="ru-RU" altLang="ru-RU" sz="2800">
                <a:solidFill>
                  <a:schemeClr val="tx1"/>
                </a:solidFill>
                <a:latin typeface="Bookman Old Style" panose="02050604050505020204" pitchFamily="18" charset="0"/>
              </a:rPr>
              <a:t>«Об утверждении Положения о формировании и ведении единого реестра деклараций о соответствии, предоставлении содержащихся в указанном реестре сведений и об оплате за предоставление таких сведений». </a:t>
            </a: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3000">
                <a:solidFill>
                  <a:srgbClr val="FF0000"/>
                </a:solidFill>
                <a:latin typeface="Bookman Old Style" panose="02050604050505020204" pitchFamily="18" charset="0"/>
              </a:rPr>
              <a:t>Принятая и зарегистрированная декларация должна быть обязательно внесена в Единый Реестр Деклараций </a:t>
            </a:r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о соответствии на сайте Федерального агентства по техническому регулированию и метрологии (ФАТРМ)</a:t>
            </a:r>
          </a:p>
        </p:txBody>
      </p:sp>
    </p:spTree>
    <p:extLst>
      <p:ext uri="{BB962C8B-B14F-4D97-AF65-F5344CB8AC3E}">
        <p14:creationId xmlns:p14="http://schemas.microsoft.com/office/powerpoint/2010/main" val="3110364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03388" y="188914"/>
            <a:ext cx="8856662" cy="648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Качество БАД проверяется при производстве, чем зачастую пользуются недобросовестные производители, нарушая технологию и рецептуру. Кроме того, не являются обязательными клинические исследования применения и действия БАД. </a:t>
            </a: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Всё вышеперечисленное, в сумме с недостоверной </a:t>
            </a: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(а зачастую и агрессивной) рекламой, создает благоприятную почву для махинаций и обмана при производстве и продажах БАД.</a:t>
            </a:r>
          </a:p>
        </p:txBody>
      </p:sp>
    </p:spTree>
    <p:extLst>
      <p:ext uri="{BB962C8B-B14F-4D97-AF65-F5344CB8AC3E}">
        <p14:creationId xmlns:p14="http://schemas.microsoft.com/office/powerpoint/2010/main" val="105410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7855" y="193964"/>
            <a:ext cx="10654144" cy="64839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/>
              <a:t> </a:t>
            </a:r>
            <a:r>
              <a:rPr lang="ru-RU" sz="2800" b="1" dirty="0"/>
              <a:t>Уровень надёжности информации об эффективности медикаментозных или </a:t>
            </a:r>
            <a:r>
              <a:rPr lang="ru-RU" sz="2800" b="1" dirty="0" err="1"/>
              <a:t>нутрицевтических</a:t>
            </a:r>
            <a:r>
              <a:rPr lang="ru-RU" sz="2800" b="1" dirty="0"/>
              <a:t> вмешательств и непосредственно препаратах БАД</a:t>
            </a:r>
          </a:p>
          <a:p>
            <a:pPr marL="0" indent="0" algn="ctr">
              <a:buNone/>
            </a:pPr>
            <a:endParaRPr lang="ru-RU" sz="2800" b="1" dirty="0"/>
          </a:p>
          <a:p>
            <a:r>
              <a:rPr lang="ru-RU" sz="2000" dirty="0"/>
              <a:t>В спорте крайне важна </a:t>
            </a:r>
            <a:r>
              <a:rPr lang="ru-RU" sz="2000" i="1" dirty="0"/>
              <a:t>надёжность препаратов</a:t>
            </a:r>
            <a:r>
              <a:rPr lang="ru-RU" sz="2000" dirty="0"/>
              <a:t>. Существует много </a:t>
            </a:r>
            <a:r>
              <a:rPr lang="ru-RU" sz="2000" i="1" dirty="0"/>
              <a:t>видов информации по спортивному питанию</a:t>
            </a:r>
            <a:r>
              <a:rPr lang="ru-RU" sz="2000" dirty="0"/>
              <a:t>, например:</a:t>
            </a:r>
          </a:p>
          <a:p>
            <a:r>
              <a:rPr lang="ru-RU" sz="2000" b="1" i="1" dirty="0"/>
              <a:t>достоверно подтверждённая по критериям доказательной медицины информация </a:t>
            </a:r>
            <a:r>
              <a:rPr lang="ru-RU" sz="2000" dirty="0"/>
              <a:t>(практически не публикуется в открытой печати, изначально предназначается для служебного пользования);</a:t>
            </a:r>
          </a:p>
          <a:p>
            <a:r>
              <a:rPr lang="ru-RU" sz="2000" b="1" i="1" dirty="0"/>
              <a:t>неподтверждённая по критериям доказательной медицины информация, </a:t>
            </a:r>
            <a:r>
              <a:rPr lang="ru-RU" sz="2000" dirty="0"/>
              <a:t>основанная на недостаточно систематизированных эмпирических наблюдениях, интуитивных решениях, аналогиях с лечебной практикой, широко распространённом мнении неподкреплённом научными доказательствами (распространяется через научно-популярные средства информации, в ходе профессиональных и полупрофессиональных контактов).</a:t>
            </a:r>
          </a:p>
        </p:txBody>
      </p:sp>
    </p:spTree>
    <p:extLst>
      <p:ext uri="{BB962C8B-B14F-4D97-AF65-F5344CB8AC3E}">
        <p14:creationId xmlns:p14="http://schemas.microsoft.com/office/powerpoint/2010/main" val="3281590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382" y="568036"/>
            <a:ext cx="10146867" cy="6026727"/>
          </a:xfrm>
        </p:spPr>
        <p:txBody>
          <a:bodyPr>
            <a:normAutofit/>
          </a:bodyPr>
          <a:lstStyle/>
          <a:p>
            <a:r>
              <a:rPr lang="ru-RU" sz="2000" b="1" i="1" dirty="0"/>
              <a:t>дезинформация, </a:t>
            </a:r>
            <a:r>
              <a:rPr lang="ru-RU" sz="2000" dirty="0"/>
              <a:t>распространяемая с коммерческими, провокационными либо иными целями (чаще ориентирована на широкий круг лиц, распространяется через средства массовой информации в виде явной либо скрытой рекламы, в форме «сенсаций», а также в рамках сетевого маркетинга).</a:t>
            </a:r>
          </a:p>
          <a:p>
            <a:r>
              <a:rPr lang="ru-RU" sz="2000" dirty="0"/>
              <a:t> Последняя может быть снабжена </a:t>
            </a:r>
            <a:r>
              <a:rPr lang="ru-RU" sz="2000" dirty="0" err="1"/>
              <a:t>псевдодоказательствами</a:t>
            </a:r>
            <a:r>
              <a:rPr lang="ru-RU" sz="2000" dirty="0"/>
              <a:t> эффективности, вплоть до ссылок на фальсифицированные </a:t>
            </a:r>
            <a:r>
              <a:rPr lang="ru-RU" sz="2000" dirty="0" err="1"/>
              <a:t>рандомизированные</a:t>
            </a:r>
            <a:r>
              <a:rPr lang="ru-RU" sz="2000" dirty="0"/>
              <a:t> исследования. Так информация об эффективности, широко пропагандируемых в настоящее время пищевых биологически активных добавок (</a:t>
            </a:r>
            <a:r>
              <a:rPr lang="ru-RU" sz="2000" dirty="0" err="1"/>
              <a:t>БАДов</a:t>
            </a:r>
            <a:r>
              <a:rPr lang="ru-RU" sz="2000" dirty="0"/>
              <a:t>) в подавляющем большинстве относится к разряду </a:t>
            </a:r>
            <a:r>
              <a:rPr lang="ru-RU" sz="2000" b="1" i="1" dirty="0"/>
              <a:t>неподтверждённой по критериям доказательной медицины.</a:t>
            </a:r>
            <a:endParaRPr lang="ru-RU" sz="2000" dirty="0"/>
          </a:p>
          <a:p>
            <a:r>
              <a:rPr lang="ru-RU" sz="2000" dirty="0"/>
              <a:t>К препаратам, эффективность которых </a:t>
            </a:r>
            <a:r>
              <a:rPr lang="ru-RU" sz="2000" b="1" i="1" dirty="0"/>
              <a:t>достоверно подтверждена по критериям доказательной медицины, </a:t>
            </a:r>
            <a:r>
              <a:rPr lang="ru-RU" sz="2000" dirty="0"/>
              <a:t>относятся препараты, включённые в регистр лекарственных средств России, распространяемые через аптечную сеть (в данном случае не рассматриваются, лежащие в принципиально иной правовой плоскости, случаи распространения через аптеки фальсифицирован­ных препаратов).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92753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ozlib.com/htm/img/16/20769/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25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1434" y="250037"/>
            <a:ext cx="8911687" cy="1280890"/>
          </a:xfrm>
        </p:spPr>
        <p:txBody>
          <a:bodyPr/>
          <a:lstStyle/>
          <a:p>
            <a:pPr algn="ctr"/>
            <a:r>
              <a:rPr lang="ru-RU" b="1" dirty="0"/>
              <a:t>Введение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7830" y="1264555"/>
            <a:ext cx="8915400" cy="4540500"/>
          </a:xfrm>
        </p:spPr>
        <p:txBody>
          <a:bodyPr>
            <a:noAutofit/>
          </a:bodyPr>
          <a:lstStyle/>
          <a:p>
            <a:r>
              <a:rPr lang="ru-RU" sz="2000" dirty="0"/>
              <a:t>В спортивной медицине для коррекции тренировочного процесса и повышения функционального состояния и результатов у спортсменов научно обоснованно применяются биологически активные добавки (БАД) различного состава и эффективности.</a:t>
            </a:r>
          </a:p>
          <a:p>
            <a:r>
              <a:rPr lang="ru-RU" sz="2000" dirty="0"/>
              <a:t> Как правило, выбирают БАД содержащие макро/микронутриенты и </a:t>
            </a:r>
            <a:r>
              <a:rPr lang="ru-RU" sz="2000" dirty="0" err="1"/>
              <a:t>парафармацевтики</a:t>
            </a:r>
            <a:r>
              <a:rPr lang="ru-RU" sz="2000" dirty="0"/>
              <a:t>, которые вызывают целый комплекс трудно </a:t>
            </a:r>
            <a:r>
              <a:rPr lang="ru-RU" sz="2000" dirty="0" err="1"/>
              <a:t>мониторируемых</a:t>
            </a:r>
            <a:r>
              <a:rPr lang="ru-RU" sz="2000" dirty="0"/>
              <a:t> терапевтических эффектов. Основываясь на составных компонентах БАД и их фармакодинамическом действии, ведущие фармацевтические компании создают как спортивные программы, так и специализированные для лечения различных заболеваний.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6944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Уровни организации и структура эргогенного спортивного питания - пирамида спортивного питания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2" y="1463041"/>
            <a:ext cx="5685489" cy="539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58248" y="2301261"/>
            <a:ext cx="597150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646464"/>
                </a:solidFill>
                <a:effectLst/>
                <a:latin typeface="Roboto"/>
              </a:rPr>
              <a:t>1 уровень </a:t>
            </a:r>
            <a:r>
              <a:rPr lang="ru-RU" sz="1600" b="0" i="0" dirty="0">
                <a:solidFill>
                  <a:srgbClr val="646464"/>
                </a:solidFill>
                <a:effectLst/>
                <a:latin typeface="Roboto"/>
              </a:rPr>
              <a:t>спортивного питания -рационально организованный суточный рацион основного питания, рассчитанный по принципу возмещения энергетических и пластических затрат организма на выполнение определенных физических нагрузок. Важный элемент поддержание оптимального баланса жидкости и минералов в организме.</a:t>
            </a:r>
          </a:p>
          <a:p>
            <a:endParaRPr lang="ru-RU" sz="1600" b="0" i="0" dirty="0">
              <a:solidFill>
                <a:srgbClr val="646464"/>
              </a:solidFill>
              <a:effectLst/>
              <a:latin typeface="Roboto"/>
            </a:endParaRPr>
          </a:p>
          <a:p>
            <a:r>
              <a:rPr lang="ru-RU" sz="1600" b="1" dirty="0">
                <a:solidFill>
                  <a:srgbClr val="646464"/>
                </a:solidFill>
                <a:latin typeface="Roboto"/>
              </a:rPr>
              <a:t>2 уровень </a:t>
            </a:r>
            <a:r>
              <a:rPr lang="ru-RU" sz="1600" dirty="0">
                <a:solidFill>
                  <a:srgbClr val="646464"/>
                </a:solidFill>
                <a:latin typeface="Roboto"/>
              </a:rPr>
              <a:t>включает использование специализированных пищевых добавок, которые, являются концентратами пищевых веществ, составляющих основной рацион питания, а именно белков, жиров, углеводов и др. Поэтому такие добавки можно называть субстратами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8248" y="5534561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i="0" dirty="0">
                <a:solidFill>
                  <a:srgbClr val="646464"/>
                </a:solidFill>
                <a:effectLst/>
                <a:latin typeface="Roboto"/>
              </a:rPr>
              <a:t>3 уровень </a:t>
            </a:r>
            <a:r>
              <a:rPr lang="ru-RU" sz="1600" b="0" i="0" dirty="0">
                <a:solidFill>
                  <a:srgbClr val="646464"/>
                </a:solidFill>
                <a:effectLst/>
                <a:latin typeface="Roboto"/>
              </a:rPr>
              <a:t>включает применение собственно биологически активных добавок и химических соединений, оказывающих направленное действие на определенные физиологические функции организма спортсмена, воздействуя нате или иные процессы метаболизма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8248" y="1224043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646464"/>
                </a:solidFill>
                <a:latin typeface="Roboto"/>
              </a:rPr>
              <a:t>Подготовительный уровень </a:t>
            </a:r>
            <a:r>
              <a:rPr lang="ru-RU" sz="1600" dirty="0">
                <a:solidFill>
                  <a:srgbClr val="646464"/>
                </a:solidFill>
                <a:latin typeface="Roboto"/>
              </a:rPr>
              <a:t>заключается в оптимизации состоянияметаболизма3 организма спортсмена для эффективного усвоения пищевых</a:t>
            </a:r>
          </a:p>
          <a:p>
            <a:r>
              <a:rPr lang="ru-RU" sz="1600" dirty="0">
                <a:solidFill>
                  <a:srgbClr val="646464"/>
                </a:solidFill>
                <a:latin typeface="Roboto"/>
              </a:rPr>
              <a:t>субстратов и добавок.</a:t>
            </a:r>
          </a:p>
        </p:txBody>
      </p:sp>
    </p:spTree>
    <p:extLst>
      <p:ext uri="{BB962C8B-B14F-4D97-AF65-F5344CB8AC3E}">
        <p14:creationId xmlns:p14="http://schemas.microsoft.com/office/powerpoint/2010/main" val="56484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Программы </a:t>
            </a:r>
            <a:r>
              <a:rPr lang="ru-RU" sz="2800" dirty="0" err="1"/>
              <a:t>эргогенного</a:t>
            </a:r>
            <a:r>
              <a:rPr lang="ru-RU" sz="2800" dirty="0"/>
              <a:t>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35" y="1520928"/>
            <a:ext cx="10379177" cy="5263330"/>
          </a:xfrm>
        </p:spPr>
        <p:txBody>
          <a:bodyPr>
            <a:normAutofit/>
          </a:bodyPr>
          <a:lstStyle/>
          <a:p>
            <a:r>
              <a:rPr lang="ru-RU" sz="2000" dirty="0"/>
              <a:t>В соответствии с изложенным выше иерархическим (многоуровневым) принципом организации данного направления подготовки спортсменов различают </a:t>
            </a:r>
            <a:r>
              <a:rPr lang="ru-RU" sz="2000" b="1" dirty="0"/>
              <a:t>базовые и типовые </a:t>
            </a:r>
            <a:r>
              <a:rPr lang="ru-RU" sz="2000" dirty="0"/>
              <a:t>программы </a:t>
            </a:r>
            <a:r>
              <a:rPr lang="ru-RU" sz="2000" dirty="0" err="1"/>
              <a:t>эргогенного</a:t>
            </a:r>
            <a:r>
              <a:rPr lang="ru-RU" sz="2000" dirty="0"/>
              <a:t> обеспечения подготовки высококвалифицированных спортсменов.</a:t>
            </a:r>
          </a:p>
          <a:p>
            <a:r>
              <a:rPr lang="ru-RU" sz="2000" b="1" dirty="0"/>
              <a:t>Базовые </a:t>
            </a:r>
            <a:r>
              <a:rPr lang="ru-RU" sz="2000" dirty="0"/>
              <a:t>программы включают использование средств и методов </a:t>
            </a:r>
            <a:r>
              <a:rPr lang="ru-RU" sz="2000" b="1" dirty="0"/>
              <a:t>первых двух уровней пирамиды спортивного питания </a:t>
            </a:r>
            <a:r>
              <a:rPr lang="ru-RU" sz="2000" dirty="0"/>
              <a:t>и являются фундаментом поддержания общего функционального состояния организма спортсменов:</a:t>
            </a:r>
          </a:p>
          <a:p>
            <a:r>
              <a:rPr lang="ru-RU" sz="2000" dirty="0"/>
              <a:t> Оптимизация состояния гепато-</a:t>
            </a:r>
            <a:r>
              <a:rPr lang="ru-RU" sz="2000" dirty="0" err="1"/>
              <a:t>билиарной</a:t>
            </a:r>
            <a:r>
              <a:rPr lang="ru-RU" sz="2000" dirty="0"/>
              <a:t> системы.</a:t>
            </a:r>
          </a:p>
          <a:p>
            <a:r>
              <a:rPr lang="ru-RU" sz="2000" dirty="0"/>
              <a:t> Суточные рационы питания с учетом спортивной специализации.</a:t>
            </a:r>
          </a:p>
          <a:p>
            <a:r>
              <a:rPr lang="ru-RU" sz="2000" dirty="0"/>
              <a:t> Режим потребления жидкости и поддержание водно-электролитного баланса с помощью спортивных напитков.</a:t>
            </a:r>
          </a:p>
        </p:txBody>
      </p:sp>
    </p:spTree>
    <p:extLst>
      <p:ext uri="{BB962C8B-B14F-4D97-AF65-F5344CB8AC3E}">
        <p14:creationId xmlns:p14="http://schemas.microsoft.com/office/powerpoint/2010/main" val="85513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432" y="153658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</a:t>
            </a:r>
            <a:br>
              <a:rPr lang="ru-RU"/>
            </a:br>
            <a:r>
              <a:rPr lang="ru-RU"/>
              <a:t>применения </a:t>
            </a:r>
            <a:br>
              <a:rPr lang="ru-RU" dirty="0"/>
            </a:br>
            <a:r>
              <a:rPr lang="ru-RU" dirty="0"/>
              <a:t>БАВ при разных </a:t>
            </a:r>
            <a:br>
              <a:rPr lang="ru-RU" dirty="0"/>
            </a:br>
            <a:r>
              <a:rPr lang="ru-RU" dirty="0"/>
              <a:t>факторах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24" y="-52754"/>
            <a:ext cx="7043226" cy="6963508"/>
          </a:xfrm>
        </p:spPr>
      </p:pic>
    </p:spTree>
    <p:extLst>
      <p:ext uri="{BB962C8B-B14F-4D97-AF65-F5344CB8AC3E}">
        <p14:creationId xmlns:p14="http://schemas.microsoft.com/office/powerpoint/2010/main" val="31784329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055" y="967863"/>
            <a:ext cx="10416049" cy="5715000"/>
          </a:xfrm>
        </p:spPr>
        <p:txBody>
          <a:bodyPr>
            <a:normAutofit/>
          </a:bodyPr>
          <a:lstStyle/>
          <a:p>
            <a:r>
              <a:rPr lang="ru-RU" sz="2800" b="1" dirty="0"/>
              <a:t>Типовые </a:t>
            </a:r>
            <a:r>
              <a:rPr lang="ru-RU" sz="2800" dirty="0"/>
              <a:t>программы предназначены для решения конкретных специальных задач </a:t>
            </a:r>
            <a:r>
              <a:rPr lang="ru-RU" sz="2800" dirty="0" err="1"/>
              <a:t>эргогенного</a:t>
            </a:r>
            <a:r>
              <a:rPr lang="ru-RU" sz="2800" dirty="0"/>
              <a:t> обеспечения в целостной структуре цикла подготовки спортсменов:</a:t>
            </a:r>
          </a:p>
          <a:p>
            <a:r>
              <a:rPr lang="ru-RU" sz="2800" dirty="0"/>
              <a:t> Антиоксидантная восстановительная программа.</a:t>
            </a:r>
          </a:p>
          <a:p>
            <a:r>
              <a:rPr lang="ru-RU" sz="2800" dirty="0"/>
              <a:t> Регуляция массы тела (повышение и снижение).</a:t>
            </a:r>
          </a:p>
          <a:p>
            <a:r>
              <a:rPr lang="ru-RU" sz="2800" dirty="0"/>
              <a:t> Иммуномодуляция и </a:t>
            </a:r>
            <a:r>
              <a:rPr lang="ru-RU" sz="2800" dirty="0" err="1"/>
              <a:t>иммунокоррекция</a:t>
            </a:r>
            <a:r>
              <a:rPr lang="ru-RU" sz="2800" dirty="0"/>
              <a:t>.</a:t>
            </a:r>
          </a:p>
          <a:p>
            <a:r>
              <a:rPr lang="ru-RU" sz="2800" dirty="0"/>
              <a:t> Стимуляция </a:t>
            </a:r>
            <a:r>
              <a:rPr lang="ru-RU" sz="2800" dirty="0" err="1"/>
              <a:t>гемопоэза</a:t>
            </a:r>
            <a:r>
              <a:rPr lang="ru-RU" sz="2800" dirty="0"/>
              <a:t> и повышение выносливости.</a:t>
            </a:r>
          </a:p>
          <a:p>
            <a:r>
              <a:rPr lang="ru-RU" sz="2800" dirty="0"/>
              <a:t> </a:t>
            </a:r>
            <a:r>
              <a:rPr lang="ru-RU" sz="2800" dirty="0" err="1"/>
              <a:t>Хондропротекторная</a:t>
            </a:r>
            <a:r>
              <a:rPr lang="ru-RU" sz="2800" dirty="0"/>
              <a:t> программа.</a:t>
            </a:r>
          </a:p>
          <a:p>
            <a:r>
              <a:rPr lang="ru-RU" sz="2800" dirty="0"/>
              <a:t> Антигипоксическая программа</a:t>
            </a:r>
          </a:p>
        </p:txBody>
      </p:sp>
    </p:spTree>
    <p:extLst>
      <p:ext uri="{BB962C8B-B14F-4D97-AF65-F5344CB8AC3E}">
        <p14:creationId xmlns:p14="http://schemas.microsoft.com/office/powerpoint/2010/main" val="1696047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2849" y="147860"/>
            <a:ext cx="8915400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/>
              <a:t>ТИПОВЫЕ ПРОГРАММЫ </a:t>
            </a:r>
            <a:r>
              <a:rPr lang="ru-RU" sz="2400" b="1" i="1"/>
              <a:t>ЭРГОГЕННОГО ОБЕСПЕЧЕНИЯ</a:t>
            </a:r>
            <a:br>
              <a:rPr lang="ru-RU" sz="2400" b="1" i="1"/>
            </a:br>
            <a:r>
              <a:rPr lang="en-US" sz="3200" b="1"/>
              <a:t>I. </a:t>
            </a:r>
            <a:r>
              <a:rPr lang="ru-RU" sz="3200" b="1"/>
              <a:t>Иммуномодуляция</a:t>
            </a: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298" y="884903"/>
            <a:ext cx="11205701" cy="58252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b="1" dirty="0"/>
          </a:p>
          <a:p>
            <a:r>
              <a:rPr lang="ru-RU" sz="2400" b="1" dirty="0"/>
              <a:t>Цель программы: </a:t>
            </a:r>
            <a:r>
              <a:rPr lang="ru-RU" sz="2400" dirty="0"/>
              <a:t>снижение заболеваемости спортсменов на всех этапах годичного цикла подготовки.</a:t>
            </a:r>
          </a:p>
          <a:p>
            <a:r>
              <a:rPr lang="ru-RU" sz="2400" b="1" dirty="0"/>
              <a:t>Задачи </a:t>
            </a:r>
            <a:r>
              <a:rPr lang="ru-RU" sz="2400" dirty="0"/>
              <a:t>(показания к применению):</a:t>
            </a:r>
          </a:p>
          <a:p>
            <a:r>
              <a:rPr lang="ru-RU" sz="2400" dirty="0"/>
              <a:t>1. Профилактика и коррекция вторичного спортивного иммунодефицита (частного синдрома перенапряжения иммунной системы).</a:t>
            </a:r>
          </a:p>
          <a:p>
            <a:r>
              <a:rPr lang="ru-RU" sz="2400" dirty="0"/>
              <a:t>2. Ускорение реабилитации и восстановления после перенесенных заболеваний инфекционной и травматической этиологии11.</a:t>
            </a:r>
          </a:p>
          <a:p>
            <a:r>
              <a:rPr lang="ru-RU" sz="2400" dirty="0"/>
              <a:t>3. Повышение адаптации организма спортсменов к нагрузкам на этапе специальной подготовки.</a:t>
            </a:r>
          </a:p>
          <a:p>
            <a:r>
              <a:rPr lang="ru-RU" sz="2400" dirty="0"/>
              <a:t>4. Оптимизация состояния спортсменов на этапе сужения и подводки к соревнованиям за счет предупреждения «иммунного шока».</a:t>
            </a:r>
          </a:p>
        </p:txBody>
      </p:sp>
    </p:spTree>
    <p:extLst>
      <p:ext uri="{BB962C8B-B14F-4D97-AF65-F5344CB8AC3E}">
        <p14:creationId xmlns:p14="http://schemas.microsoft.com/office/powerpoint/2010/main" val="3182218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2025" y="281353"/>
            <a:ext cx="10939975" cy="3777622"/>
          </a:xfrm>
        </p:spPr>
        <p:txBody>
          <a:bodyPr>
            <a:noAutofit/>
          </a:bodyPr>
          <a:lstStyle/>
          <a:p>
            <a:r>
              <a:rPr lang="ru-RU" b="1" i="1" dirty="0"/>
              <a:t>В состав иммуномодуляторов входят три группы биологически активных веществ и лекарственных средств:</a:t>
            </a:r>
          </a:p>
          <a:p>
            <a:r>
              <a:rPr lang="ru-RU" dirty="0"/>
              <a:t>- Базовые элементы (аскорбиновая кислота).</a:t>
            </a:r>
          </a:p>
          <a:p>
            <a:r>
              <a:rPr lang="ru-RU" dirty="0"/>
              <a:t>- Растительные и системные адаптогены.</a:t>
            </a:r>
          </a:p>
          <a:p>
            <a:r>
              <a:rPr lang="ru-RU" dirty="0"/>
              <a:t>- БАД и лекарственные средства направленного действия.</a:t>
            </a:r>
          </a:p>
          <a:p>
            <a:r>
              <a:rPr lang="ru-RU" dirty="0"/>
              <a:t>В соответствии с указанным перечнем в данной программе рекомендуется применение следующих препаратов и (или) комплексов отдельных препаратов </a:t>
            </a:r>
            <a:r>
              <a:rPr lang="ru-RU" b="1" dirty="0"/>
              <a:t>в течение периода повышенного риска возникновения синдрома перенапряжения иммунной системы</a:t>
            </a:r>
            <a:r>
              <a:rPr lang="ru-RU" dirty="0"/>
              <a:t>:</a:t>
            </a:r>
          </a:p>
          <a:p>
            <a:r>
              <a:rPr lang="ru-RU" dirty="0"/>
              <a:t>- Витамин С в суточной дозе не менее 200% RDA (внутрь или внутримышечно);</a:t>
            </a:r>
          </a:p>
          <a:p>
            <a:r>
              <a:rPr lang="ru-RU" dirty="0"/>
              <a:t>- ИНГАВЕРИН (ТАМИ-ФЛУ) внутрь по 1 капсуле в день в течение трех дней в </a:t>
            </a:r>
            <a:r>
              <a:rPr lang="ru-RU" dirty="0" err="1"/>
              <a:t>эпидемически</a:t>
            </a:r>
            <a:r>
              <a:rPr lang="ru-RU" dirty="0"/>
              <a:t> опасные периоды или при появлении первых симптомов заболевания гриппом или ОРВИ.</a:t>
            </a:r>
          </a:p>
          <a:p>
            <a:r>
              <a:rPr lang="ru-RU" dirty="0"/>
              <a:t>- Вариант 1: ЭЛТОН ФОРТЕ внутрь по 2 капсулы три раза в день до еды;</a:t>
            </a:r>
          </a:p>
          <a:p>
            <a:r>
              <a:rPr lang="ru-RU" dirty="0"/>
              <a:t>- Вариант 2: МИЛАЙФ внутрь по схеме (в зависимости от дозы препарата);</a:t>
            </a:r>
          </a:p>
          <a:p>
            <a:r>
              <a:rPr lang="ru-RU" dirty="0"/>
              <a:t>- Вариант 3: Препарат предпочтения в линейке ИММУНОФАН, Т-АКТИВИН, РОНКОЛЕЙКИН, ВОБЭНЗИМ по соответствующим схемам приема3.</a:t>
            </a:r>
          </a:p>
        </p:txBody>
      </p:sp>
    </p:spTree>
    <p:extLst>
      <p:ext uri="{BB962C8B-B14F-4D97-AF65-F5344CB8AC3E}">
        <p14:creationId xmlns:p14="http://schemas.microsoft.com/office/powerpoint/2010/main" val="18274303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05" y="25835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II. </a:t>
            </a:r>
            <a:r>
              <a:rPr lang="ru-RU" b="1" dirty="0"/>
              <a:t>Антиоксидантная защита организма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7244" y="1539240"/>
            <a:ext cx="9595556" cy="5085744"/>
          </a:xfrm>
        </p:spPr>
        <p:txBody>
          <a:bodyPr>
            <a:normAutofit/>
          </a:bodyPr>
          <a:lstStyle/>
          <a:p>
            <a:r>
              <a:rPr lang="ru-RU" sz="2000" b="1" dirty="0"/>
              <a:t>Цель программы: </a:t>
            </a:r>
            <a:r>
              <a:rPr lang="ru-RU" sz="2000" dirty="0"/>
              <a:t>ускорение восстановления организма спортсменов после</a:t>
            </a:r>
          </a:p>
          <a:p>
            <a:r>
              <a:rPr lang="ru-RU" sz="2000" dirty="0"/>
              <a:t>объемных нагрузок в базовом и подготовительном периодах годичного цикла.</a:t>
            </a:r>
          </a:p>
          <a:p>
            <a:r>
              <a:rPr lang="ru-RU" sz="2000" b="1" dirty="0"/>
              <a:t>Задачи (показания к применению):</a:t>
            </a:r>
          </a:p>
          <a:p>
            <a:r>
              <a:rPr lang="ru-RU" sz="2000" dirty="0"/>
              <a:t>1. Снижение уровня свободных радикалов в </a:t>
            </a:r>
            <a:r>
              <a:rPr lang="ru-RU" sz="2000" dirty="0" err="1"/>
              <a:t>постнагрузочной</a:t>
            </a:r>
            <a:r>
              <a:rPr lang="ru-RU" sz="2000" dirty="0"/>
              <a:t> фазе тренировочного занятия, возникающих в организме в результате перекисного окисления липидов (ПОЛ).</a:t>
            </a:r>
          </a:p>
          <a:p>
            <a:r>
              <a:rPr lang="ru-RU" sz="2000" dirty="0"/>
              <a:t>2. Профилактика и коррекция состояния перенапряжения (частные синдромы перенапряжения печени и ССС), возникающего на этапах годичного цикла спортивной подготовки с объемными нагрузками.</a:t>
            </a:r>
          </a:p>
        </p:txBody>
      </p:sp>
    </p:spTree>
    <p:extLst>
      <p:ext uri="{BB962C8B-B14F-4D97-AF65-F5344CB8AC3E}">
        <p14:creationId xmlns:p14="http://schemas.microsoft.com/office/powerpoint/2010/main" val="626087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2435" y="262597"/>
            <a:ext cx="9916967" cy="3777622"/>
          </a:xfrm>
        </p:spPr>
        <p:txBody>
          <a:bodyPr>
            <a:noAutofit/>
          </a:bodyPr>
          <a:lstStyle/>
          <a:p>
            <a:r>
              <a:rPr lang="ru-RU" b="1" dirty="0"/>
              <a:t>Рекомендуемые фармакологические препараты, пищевые субстратные добавки и </a:t>
            </a:r>
            <a:r>
              <a:rPr lang="ru-RU" b="1" dirty="0" err="1"/>
              <a:t>БАДы</a:t>
            </a:r>
            <a:r>
              <a:rPr lang="ru-RU" b="1" dirty="0"/>
              <a:t>, используемые в данной программе, и схемы их применения</a:t>
            </a:r>
          </a:p>
          <a:p>
            <a:r>
              <a:rPr lang="ru-RU" dirty="0"/>
              <a:t>- Прием комплекса антиоксидантных препаратов, обладающих взаимной </a:t>
            </a:r>
            <a:r>
              <a:rPr lang="ru-RU" dirty="0" err="1"/>
              <a:t>синергичностью</a:t>
            </a:r>
            <a:r>
              <a:rPr lang="ru-RU" dirty="0"/>
              <a:t>, в течение нагрузочных микроциклов с объемными нагрузками во II и III зонах. В состав антиоксидантного комплекса входят следующие препараты:</a:t>
            </a:r>
          </a:p>
          <a:p>
            <a:r>
              <a:rPr lang="ru-RU" dirty="0"/>
              <a:t>- препараты </a:t>
            </a:r>
            <a:r>
              <a:rPr lang="ru-RU" dirty="0" err="1"/>
              <a:t>карнозина</a:t>
            </a:r>
            <a:r>
              <a:rPr lang="ru-RU" dirty="0"/>
              <a:t> (СЕВЕТИН) внутрь в дозе 160 мг два-три раза в день после тренировки;</a:t>
            </a:r>
          </a:p>
          <a:p>
            <a:r>
              <a:rPr lang="ru-RU" dirty="0"/>
              <a:t>- препараты КОЭНЗИМА Ԛ-10 по 1-2 капсулы внутрь два-три раза в день после тренировки или по 1-2 таблетки ОКСИ-ДРАЙВА;</a:t>
            </a:r>
          </a:p>
          <a:p>
            <a:r>
              <a:rPr lang="ru-RU" dirty="0"/>
              <a:t>- препараты ДИГИДРОКВЕРЦЕТИНА по 1-2 капсулы внутрь два-три раза в день после тренировки;</a:t>
            </a:r>
          </a:p>
          <a:p>
            <a:r>
              <a:rPr lang="ru-RU" dirty="0"/>
              <a:t>- Комплекс ПНЖК (ОМЕГА-З+ОМЕГА-6) по 2-3 капсулы внутрь во время каждого приема пищи в течение всего периода приема комплекса антиоксидантов.</a:t>
            </a:r>
          </a:p>
          <a:p>
            <a:r>
              <a:rPr lang="ru-RU" dirty="0"/>
              <a:t>- Препараты СЕЛЕНА внутрь в суточной дозе 50 мкг один раз в день на ночь.</a:t>
            </a:r>
          </a:p>
          <a:p>
            <a:r>
              <a:rPr lang="ru-RU" dirty="0"/>
              <a:t>- ВИТАМИН Е (альфа-токоферол) внутрь в суточной дозе 400 МЕ после еды в дни накануне отдыха и в день отдыха. </a:t>
            </a:r>
          </a:p>
        </p:txBody>
      </p:sp>
    </p:spTree>
    <p:extLst>
      <p:ext uri="{BB962C8B-B14F-4D97-AF65-F5344CB8AC3E}">
        <p14:creationId xmlns:p14="http://schemas.microsoft.com/office/powerpoint/2010/main" val="3396744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7842" y="342756"/>
            <a:ext cx="8911687" cy="1280890"/>
          </a:xfrm>
        </p:spPr>
        <p:txBody>
          <a:bodyPr/>
          <a:lstStyle/>
          <a:p>
            <a:r>
              <a:rPr lang="en-US" b="1" dirty="0"/>
              <a:t>III. </a:t>
            </a:r>
            <a:r>
              <a:rPr lang="ru-RU" b="1" dirty="0" err="1"/>
              <a:t>Хондропротекция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9311" y="1434904"/>
            <a:ext cx="10367890" cy="4813942"/>
          </a:xfrm>
        </p:spPr>
        <p:txBody>
          <a:bodyPr>
            <a:normAutofit/>
          </a:bodyPr>
          <a:lstStyle/>
          <a:p>
            <a:r>
              <a:rPr lang="ru-RU" b="1" dirty="0"/>
              <a:t>Цель </a:t>
            </a:r>
            <a:r>
              <a:rPr lang="ru-RU" b="1" dirty="0" err="1"/>
              <a:t>программы:</a:t>
            </a:r>
            <a:r>
              <a:rPr lang="ru-RU" dirty="0" err="1"/>
              <a:t>оптимизация</a:t>
            </a:r>
            <a:r>
              <a:rPr lang="ru-RU" dirty="0"/>
              <a:t> состояния костного, суставного и связочного аппарата спортсменов на всех этапах годичного цикла подготовки.</a:t>
            </a:r>
          </a:p>
          <a:p>
            <a:r>
              <a:rPr lang="ru-RU" b="1" dirty="0"/>
              <a:t>Задачи (показания к применению):</a:t>
            </a:r>
          </a:p>
          <a:p>
            <a:r>
              <a:rPr lang="ru-RU" dirty="0"/>
              <a:t>1. Ускорение реабилитации и восстановления после перенесенных травм суставного и связочного аппарата опорно-двигательной системы (ОДС) различной степени тяжести.</a:t>
            </a:r>
          </a:p>
          <a:p>
            <a:r>
              <a:rPr lang="ru-RU" dirty="0"/>
              <a:t>2. Профилактика и коррекция нарушений связочного и суставного аппарата (частный синдром перенапряжения ОДС), возникающих на различных этапах годичного цикла спортивной под готовки с объемными нагрузками.</a:t>
            </a:r>
          </a:p>
          <a:p>
            <a:r>
              <a:rPr lang="ru-RU" dirty="0"/>
              <a:t>3. Коррекция состояния при обострениях хронических заболеваний суставного и связочного аппарата ОДС</a:t>
            </a:r>
          </a:p>
        </p:txBody>
      </p:sp>
    </p:spTree>
    <p:extLst>
      <p:ext uri="{BB962C8B-B14F-4D97-AF65-F5344CB8AC3E}">
        <p14:creationId xmlns:p14="http://schemas.microsoft.com/office/powerpoint/2010/main" val="1627865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9646" y="295875"/>
            <a:ext cx="9991749" cy="6101238"/>
          </a:xfrm>
        </p:spPr>
        <p:txBody>
          <a:bodyPr>
            <a:noAutofit/>
          </a:bodyPr>
          <a:lstStyle/>
          <a:p>
            <a:r>
              <a:rPr lang="ru-RU" sz="2400" b="1" i="1" dirty="0"/>
              <a:t>В состав </a:t>
            </a:r>
            <a:r>
              <a:rPr lang="ru-RU" sz="2400" b="1" i="1" dirty="0" err="1"/>
              <a:t>хондропротекторного</a:t>
            </a:r>
            <a:r>
              <a:rPr lang="ru-RU" sz="2400" b="1" i="1" dirty="0"/>
              <a:t> комплекса входят три группы биологически активных веществ:</a:t>
            </a:r>
          </a:p>
          <a:p>
            <a:r>
              <a:rPr lang="ru-RU" sz="2400" dirty="0"/>
              <a:t>- базовые элементы (кальций, коллаген, ферменты);</a:t>
            </a:r>
          </a:p>
          <a:p>
            <a:r>
              <a:rPr lang="ru-RU" sz="2400" dirty="0"/>
              <a:t>-</a:t>
            </a:r>
            <a:r>
              <a:rPr lang="ru-RU" sz="2400" dirty="0" err="1"/>
              <a:t>мукополисахариды</a:t>
            </a:r>
            <a:r>
              <a:rPr lang="ru-RU" sz="2400" dirty="0"/>
              <a:t> (глюкозамин, </a:t>
            </a:r>
            <a:r>
              <a:rPr lang="ru-RU" sz="2400" dirty="0" err="1"/>
              <a:t>хондроитинсульфат</a:t>
            </a:r>
            <a:r>
              <a:rPr lang="ru-RU" sz="2400" dirty="0"/>
              <a:t>, </a:t>
            </a:r>
            <a:r>
              <a:rPr lang="ru-RU" sz="2400" dirty="0" err="1"/>
              <a:t>метилсульфонилметан</a:t>
            </a:r>
            <a:r>
              <a:rPr lang="ru-RU" sz="2400" dirty="0"/>
              <a:t>);</a:t>
            </a:r>
          </a:p>
          <a:p>
            <a:r>
              <a:rPr lang="ru-RU" sz="2400" dirty="0"/>
              <a:t>- БАД (</a:t>
            </a:r>
            <a:r>
              <a:rPr lang="ru-RU" sz="2400" dirty="0" err="1"/>
              <a:t>вобелия</a:t>
            </a:r>
            <a:r>
              <a:rPr lang="ru-RU" sz="2400" dirty="0"/>
              <a:t>).</a:t>
            </a:r>
          </a:p>
          <a:p>
            <a:r>
              <a:rPr lang="ru-RU" sz="2400" dirty="0"/>
              <a:t>В соответствии с указанным составом </a:t>
            </a:r>
            <a:r>
              <a:rPr lang="ru-RU" sz="2400" dirty="0" err="1"/>
              <a:t>хондропротекторного</a:t>
            </a:r>
            <a:r>
              <a:rPr lang="ru-RU" sz="2400" dirty="0"/>
              <a:t> комплекса в данной программе рекомендуется применение следующих препаратов:</a:t>
            </a:r>
          </a:p>
          <a:p>
            <a:r>
              <a:rPr lang="ru-RU" sz="2400" dirty="0"/>
              <a:t>- ОСТЕОГАРД по 1-2 шипучие таблетки во время приема пищи в течение не менее четырех недель с повторениями такого курса при наличии показаний;</a:t>
            </a:r>
          </a:p>
          <a:p>
            <a:r>
              <a:rPr lang="ru-RU" sz="2400" dirty="0"/>
              <a:t>- ВОБЭНЗИМ (ФЛОГЭНЗИМ) в суточной дозе 15-20 капсул внутрь, разделяя на 2—3 приема во время приема пищи, в суточной дозе 50 мкг один раз в день на ночь</a:t>
            </a:r>
          </a:p>
        </p:txBody>
      </p:sp>
    </p:spTree>
    <p:extLst>
      <p:ext uri="{BB962C8B-B14F-4D97-AF65-F5344CB8AC3E}">
        <p14:creationId xmlns:p14="http://schemas.microsoft.com/office/powerpoint/2010/main" val="249220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847850" y="188914"/>
            <a:ext cx="8534400" cy="6192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3200">
                <a:solidFill>
                  <a:schemeClr val="tx1"/>
                </a:solidFill>
                <a:latin typeface="Bookman Old Style" panose="02050604050505020204" pitchFamily="18" charset="0"/>
              </a:rPr>
              <a:t>Концепция государственной политики Российской Федерации в области здорового питания предусматривает, что расширение применения БАД для улучшения структуры питания — неотложная мера наряду с увеличением потребления витаминизированных продуктов и свежих фруктов и овощей. Помимо этого концепция подразумевает повышение культуры питания населения и создание новых, научно обоснованных рецептур продуктов и БАД.</a:t>
            </a:r>
          </a:p>
        </p:txBody>
      </p:sp>
    </p:spTree>
    <p:extLst>
      <p:ext uri="{BB962C8B-B14F-4D97-AF65-F5344CB8AC3E}">
        <p14:creationId xmlns:p14="http://schemas.microsoft.com/office/powerpoint/2010/main" val="3526942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5621" y="580717"/>
            <a:ext cx="10360742" cy="5880920"/>
          </a:xfrm>
        </p:spPr>
        <p:txBody>
          <a:bodyPr>
            <a:noAutofit/>
          </a:bodyPr>
          <a:lstStyle/>
          <a:p>
            <a:r>
              <a:rPr lang="ru-RU" sz="2800" b="1" dirty="0"/>
              <a:t>Методы мониторинга эффективности программы:</a:t>
            </a:r>
          </a:p>
          <a:p>
            <a:r>
              <a:rPr lang="ru-RU" sz="2800" dirty="0"/>
              <a:t>- биохимический контроль клеточных факторов иммунитета (в первую очередь В- и Т-лимфоцитов);</a:t>
            </a:r>
          </a:p>
          <a:p>
            <a:r>
              <a:rPr lang="ru-RU" sz="2800" dirty="0"/>
              <a:t>- биохимический контроль гуморальных факторов иммунитета (в первую очередь уровней иммуноглобулинов С и Е в крови);</a:t>
            </a:r>
          </a:p>
          <a:p>
            <a:r>
              <a:rPr lang="ru-RU" sz="2800" dirty="0"/>
              <a:t>- определение индивидуальной чувствительности к линейке </a:t>
            </a:r>
            <a:r>
              <a:rPr lang="ru-RU" sz="2800" dirty="0" err="1"/>
              <a:t>иммунокорректоров</a:t>
            </a:r>
            <a:r>
              <a:rPr lang="ru-RU" sz="2800" dirty="0"/>
              <a:t> методом кислородного взрыва;</a:t>
            </a:r>
          </a:p>
          <a:p>
            <a:r>
              <a:rPr lang="ru-RU" sz="2800" dirty="0"/>
              <a:t>- анализ аллергического статуса спортсмена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1576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2491" y="258097"/>
            <a:ext cx="10480573" cy="5973097"/>
          </a:xfrm>
        </p:spPr>
        <p:txBody>
          <a:bodyPr>
            <a:noAutofit/>
          </a:bodyPr>
          <a:lstStyle/>
          <a:p>
            <a:r>
              <a:rPr lang="ru-RU" sz="2800" i="1" dirty="0"/>
              <a:t>Принцип комбинированного применения биологически активных веществ на основе обратной связи.</a:t>
            </a:r>
          </a:p>
          <a:p>
            <a:r>
              <a:rPr lang="ru-RU" sz="2800" b="1" dirty="0"/>
              <a:t>При одновременном назначении </a:t>
            </a:r>
            <a:r>
              <a:rPr lang="ru-RU" sz="2800" dirty="0"/>
              <a:t>нескольких биологически активных и пищевых добавок их количество не должно превышать </a:t>
            </a:r>
            <a:r>
              <a:rPr lang="ru-RU" sz="2800" b="1" dirty="0"/>
              <a:t>четырех</a:t>
            </a:r>
            <a:r>
              <a:rPr lang="ru-RU" sz="2800" dirty="0"/>
              <a:t>, причем необходимо учитывать </a:t>
            </a:r>
            <a:r>
              <a:rPr lang="ru-RU" sz="2800" b="1" dirty="0"/>
              <a:t>синергичность2 воздействия отдельных добавок на организм спортсмена.</a:t>
            </a:r>
          </a:p>
          <a:p>
            <a:r>
              <a:rPr lang="ru-RU" sz="2800" b="1" i="1" dirty="0"/>
              <a:t>Общая тенденция последнего десятилетия в развитии спортивного питания - отказ от сильнодействующих лекарственных веществ и переход к комплексной рациональной системе питания с включением естественных пищевых добавок и субстратных продуктов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566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181796" y="3896591"/>
            <a:ext cx="5198125" cy="21751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4509" y="3879273"/>
            <a:ext cx="4627418" cy="219248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166" y="91335"/>
            <a:ext cx="8179521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/>
              <a:t>Критерии и принципы составления индивидуальных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9201" y="3879273"/>
            <a:ext cx="10160721" cy="2342018"/>
          </a:xfrm>
        </p:spPr>
        <p:txBody>
          <a:bodyPr numCol="2">
            <a:normAutofit/>
          </a:bodyPr>
          <a:lstStyle/>
          <a:p>
            <a:r>
              <a:rPr lang="ru-RU" dirty="0" err="1"/>
              <a:t>этапность</a:t>
            </a:r>
            <a:r>
              <a:rPr lang="ru-RU" dirty="0"/>
              <a:t>, </a:t>
            </a:r>
          </a:p>
          <a:p>
            <a:r>
              <a:rPr lang="ru-RU" dirty="0"/>
              <a:t>системность, </a:t>
            </a:r>
          </a:p>
          <a:p>
            <a:r>
              <a:rPr lang="ru-RU" dirty="0"/>
              <a:t>индивидуальность лечения,</a:t>
            </a:r>
          </a:p>
          <a:p>
            <a:r>
              <a:rPr lang="ru-RU" dirty="0"/>
              <a:t> курс терапии, </a:t>
            </a:r>
          </a:p>
          <a:p>
            <a:r>
              <a:rPr lang="ru-RU" dirty="0"/>
              <a:t>принцип малых и средних доз,</a:t>
            </a:r>
          </a:p>
          <a:p>
            <a:r>
              <a:rPr lang="ru-RU" dirty="0"/>
              <a:t> </a:t>
            </a:r>
            <a:r>
              <a:rPr lang="ru-RU" dirty="0" err="1"/>
              <a:t>хронотерапия</a:t>
            </a:r>
            <a:r>
              <a:rPr lang="ru-RU" dirty="0"/>
              <a:t>,</a:t>
            </a:r>
          </a:p>
          <a:p>
            <a:r>
              <a:rPr lang="ru-RU" dirty="0"/>
              <a:t> переход от простого к сложному,</a:t>
            </a:r>
          </a:p>
          <a:p>
            <a:r>
              <a:rPr lang="ru-RU" dirty="0"/>
              <a:t> качество лекарственного сырья, </a:t>
            </a:r>
          </a:p>
          <a:p>
            <a:r>
              <a:rPr lang="ru-RU" dirty="0"/>
              <a:t>принцип преимущественного лечения сборами, </a:t>
            </a:r>
          </a:p>
          <a:p>
            <a:r>
              <a:rPr lang="ru-RU" dirty="0"/>
              <a:t>контроль эффективности программы.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73927" y="13559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критерии:</a:t>
            </a:r>
          </a:p>
          <a:p>
            <a:r>
              <a:rPr lang="ru-RU" dirty="0"/>
              <a:t>А - лимитирующего звена работоспособности;</a:t>
            </a:r>
          </a:p>
          <a:p>
            <a:r>
              <a:rPr lang="ru-RU" dirty="0"/>
              <a:t>Б - результаты контрольного обследования; </a:t>
            </a:r>
          </a:p>
          <a:p>
            <a:r>
              <a:rPr lang="ru-RU" dirty="0"/>
              <a:t>В - задачи и структуры </a:t>
            </a:r>
            <a:r>
              <a:rPr lang="ru-RU" dirty="0" err="1"/>
              <a:t>мезоцикла</a:t>
            </a:r>
            <a:r>
              <a:rPr lang="ru-RU" dirty="0"/>
              <a:t> тренировок.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27242" y="3073798"/>
            <a:ext cx="4714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принципы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фармако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фитотерапии:</a:t>
            </a:r>
          </a:p>
        </p:txBody>
      </p: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flipH="1">
            <a:off x="3241964" y="3443130"/>
            <a:ext cx="1842654" cy="436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5084618" y="3443130"/>
            <a:ext cx="3738624" cy="436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36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6486" y="484909"/>
            <a:ext cx="8915400" cy="1109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При составлении индивидуальных программ должны учитываться следующие характеристики БАД:</a:t>
            </a:r>
          </a:p>
          <a:p>
            <a:pPr marL="0" indent="0">
              <a:buNone/>
            </a:pPr>
            <a:endParaRPr lang="ru-RU" sz="2400" b="1" i="1" dirty="0"/>
          </a:p>
          <a:p>
            <a:r>
              <a:rPr lang="ru-RU" sz="2000" dirty="0"/>
              <a:t>1 БАД и </a:t>
            </a:r>
            <a:r>
              <a:rPr lang="ru-RU" sz="2000" dirty="0" err="1"/>
              <a:t>парафармацевтики</a:t>
            </a:r>
            <a:r>
              <a:rPr lang="ru-RU" sz="2000" dirty="0"/>
              <a:t> должны создавать оптимальные условия для ускорения естественных процессов </a:t>
            </a:r>
            <a:r>
              <a:rPr lang="ru-RU" sz="2000" dirty="0" err="1"/>
              <a:t>постнагрузочного</a:t>
            </a:r>
            <a:r>
              <a:rPr lang="ru-RU" sz="2000" dirty="0"/>
              <a:t> восстановления;</a:t>
            </a:r>
          </a:p>
          <a:p>
            <a:r>
              <a:rPr lang="ru-RU" sz="2000" dirty="0"/>
              <a:t>2 БАД должны способствовать уменьшению образования токсических метаболитов;</a:t>
            </a:r>
          </a:p>
          <a:p>
            <a:r>
              <a:rPr lang="ru-RU" sz="2000" dirty="0"/>
              <a:t>3 БАД и </a:t>
            </a:r>
            <a:r>
              <a:rPr lang="ru-RU" sz="2000" dirty="0" err="1"/>
              <a:t>парафармацевтики</a:t>
            </a:r>
            <a:r>
              <a:rPr lang="ru-RU" sz="2000" dirty="0"/>
              <a:t> должны положительно влиять на регуляцию белкового обмена, сохранение и восстановление запасов АТФ, нормализацию структуры белков, ферментов мышечных волокон, что в конечном итоге обеспечит  </a:t>
            </a:r>
            <a:r>
              <a:rPr lang="ru-RU" sz="2000" dirty="0" err="1"/>
              <a:t>нтиоксидантную</a:t>
            </a:r>
            <a:r>
              <a:rPr lang="ru-RU" sz="2000" dirty="0"/>
              <a:t> и антигипоксическую защиту организма спортсмена;</a:t>
            </a:r>
          </a:p>
          <a:p>
            <a:r>
              <a:rPr lang="ru-RU" sz="2000" dirty="0"/>
              <a:t>4 БАД должны обладать вторичным иммуномодулирующим действием.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7076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296" y="15863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056" y="1216742"/>
            <a:ext cx="10406831" cy="5641258"/>
          </a:xfrm>
        </p:spPr>
        <p:txBody>
          <a:bodyPr>
            <a:noAutofit/>
          </a:bodyPr>
          <a:lstStyle/>
          <a:p>
            <a:r>
              <a:rPr lang="ru-RU" sz="2400" dirty="0"/>
              <a:t>1. Выбор </a:t>
            </a:r>
            <a:r>
              <a:rPr lang="ru-RU" sz="2400" dirty="0" err="1"/>
              <a:t>БАДов</a:t>
            </a:r>
            <a:r>
              <a:rPr lang="ru-RU" sz="2400" dirty="0"/>
              <a:t> для спортивных программ должен быть основан на оценке главных фармакодинамических и кинетических свойствах действующих веществ  их взаимодействия  и основных принципов фитотерапии;</a:t>
            </a:r>
          </a:p>
          <a:p>
            <a:r>
              <a:rPr lang="ru-RU" sz="2400" dirty="0"/>
              <a:t>2. В создании спортивных программ должны принимать участие три врача – клинический фармаколог, врач функциональной диагностики и врач спортивной медицины;</a:t>
            </a:r>
          </a:p>
          <a:p>
            <a:r>
              <a:rPr lang="ru-RU" sz="2400" dirty="0"/>
              <a:t>3. Эффективность программ зависит от действия БАД, лимитирующего звена, функционального и физического состояния спортсмена. То есть Эффективность действия БАД основана на объективном выявлении у спортсмена факторов ограничивающих его работоспособность и периоде подготовки.</a:t>
            </a:r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76158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99835"/>
            <a:ext cx="8911687" cy="1280890"/>
          </a:xfrm>
        </p:spPr>
        <p:txBody>
          <a:bodyPr/>
          <a:lstStyle/>
          <a:p>
            <a:pPr algn="ctr"/>
            <a:r>
              <a:rPr lang="ru-RU" b="1" dirty="0"/>
              <a:t>Комментарий РУСАДА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8761" y="846472"/>
            <a:ext cx="10535424" cy="6011528"/>
          </a:xfrm>
        </p:spPr>
        <p:txBody>
          <a:bodyPr>
            <a:noAutofit/>
          </a:bodyPr>
          <a:lstStyle/>
          <a:p>
            <a:pPr marL="72000">
              <a:spcBef>
                <a:spcPts val="0"/>
              </a:spcBef>
            </a:pPr>
            <a:r>
              <a:rPr lang="ru-RU" sz="2000" dirty="0"/>
              <a:t>1. Применение спортсменами биологически активных добавок может привести:</a:t>
            </a:r>
          </a:p>
          <a:p>
            <a:pPr marL="72000">
              <a:spcBef>
                <a:spcPts val="0"/>
              </a:spcBef>
            </a:pPr>
            <a:r>
              <a:rPr lang="ru-RU" sz="2000" dirty="0"/>
              <a:t>- к неблагоприятному результату анализа допинг-пробы</a:t>
            </a:r>
          </a:p>
          <a:p>
            <a:pPr marL="72000">
              <a:spcBef>
                <a:spcPts val="0"/>
              </a:spcBef>
            </a:pPr>
            <a:r>
              <a:rPr lang="ru-RU" sz="2000" dirty="0"/>
              <a:t>- к негативным последствиям для здоровья</a:t>
            </a:r>
          </a:p>
          <a:p>
            <a:pPr marL="72000">
              <a:spcBef>
                <a:spcPts val="0"/>
              </a:spcBef>
            </a:pPr>
            <a:r>
              <a:rPr lang="ru-RU" sz="2000" dirty="0"/>
              <a:t>Также производитель может не всегда указать полную/достоверную информацию о составе своего продукта. Таким образом, порой становится очень трудно понять, содержит ли тот или иной БАД запрещенные вещества.</a:t>
            </a:r>
          </a:p>
          <a:p>
            <a:pPr marL="72000">
              <a:spcBef>
                <a:spcPts val="0"/>
              </a:spcBef>
            </a:pPr>
            <a:r>
              <a:rPr lang="ru-RU" sz="2000" dirty="0"/>
              <a:t>2. Будьте внимательны к заявлениям, что БАД прошел различные исследования, которые якобы доказывают эффективность добавки. Такого рода «научные исследования» могут  носить заказной характер, плохо проводиться, и выданные по ним заключения могут не иметь научное обоснование.</a:t>
            </a:r>
          </a:p>
          <a:p>
            <a:pPr marL="72000">
              <a:spcBef>
                <a:spcPts val="0"/>
              </a:spcBef>
            </a:pPr>
            <a:r>
              <a:rPr lang="ru-RU" sz="2000" dirty="0"/>
              <a:t>3. Не верьте рекламе, которая обещает быстрый и безопасный способ улучшить свои спортивные показатели.</a:t>
            </a:r>
          </a:p>
          <a:p>
            <a:pPr marL="72000">
              <a:spcBef>
                <a:spcPts val="0"/>
              </a:spcBef>
            </a:pPr>
            <a:r>
              <a:rPr lang="ru-RU" sz="2000" dirty="0"/>
              <a:t>4. Если же вы все-таки решили начать прием БАД, то перед его употреблением, а еще лучше – перед его приобретением, убедитесь в том, что добавка не содержит никаких запрещенных веществ. Избегайте пищевых добавок, которые содержат запрещенные вещества. Внимательно прочитайте состав добавки, которую вы хотите приобрести или принять.</a:t>
            </a:r>
          </a:p>
          <a:p>
            <a:pPr marL="72000"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6328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1704B4-3B23-E146-91E3-AB2BD0192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097" y="350274"/>
            <a:ext cx="10406830" cy="6277282"/>
          </a:xfrm>
        </p:spPr>
        <p:txBody>
          <a:bodyPr>
            <a:noAutofit/>
          </a:bodyPr>
          <a:lstStyle/>
          <a:p>
            <a:pPr marL="72000">
              <a:spcBef>
                <a:spcPts val="0"/>
              </a:spcBef>
            </a:pPr>
            <a:r>
              <a:rPr lang="ru-RU"/>
              <a:t>5. Еще раз: вы должны понимать, что производитель не всегда указывает полную/достоверную информацию о составе своего продукта. Например: сибутрамин является запрещенным стимулятором, содержится в некоторых БАД, предназначенных для снижения веса. Так же у одного и того же запрещенного вещества могут быть разные названия, например, 1,3 диметиламиламин – он же: метилгексанамин, 2-амино-4-метилгексан, геранамин, герань, экстракт корня герани, гераниевое масло, гераниум, ДМАА и т.д.</a:t>
            </a:r>
          </a:p>
          <a:p>
            <a:pPr marL="72000">
              <a:spcBef>
                <a:spcPts val="0"/>
              </a:spcBef>
            </a:pPr>
            <a:r>
              <a:rPr lang="ru-RU"/>
              <a:t>6. Некоторые добавки, предназначенные для увеличения энергии, объемов и силы мышц, для потери веса и усиления либидо, могут содержать различные стимуляторы, гормоны, анаболические агенты и др. Обратите ваше внимание, на присутствие в составе некоторых БАД компонента с большим  количеством цифр или фразу, например, «уникальная запатентованная матрица» или «запатентованная смесь» - знайте, что под этим могут быть скрыты  стероиды, стимуляторы или другие запрещенные вещества.</a:t>
            </a:r>
          </a:p>
          <a:p>
            <a:pPr marL="72000">
              <a:spcBef>
                <a:spcPts val="0"/>
              </a:spcBef>
            </a:pPr>
            <a:r>
              <a:rPr lang="ru-RU"/>
              <a:t>7. Энергетические добавки или, так называемые, «предтрены» или «предтренировочные комплексы» часто содержат запрещенные стимуляторы. Например, ранее упомянутый метилгексанамин.</a:t>
            </a:r>
          </a:p>
          <a:p>
            <a:pPr marL="72000">
              <a:spcBef>
                <a:spcPts val="0"/>
              </a:spcBef>
            </a:pPr>
            <a:r>
              <a:rPr lang="ru-RU"/>
              <a:t>8. Всегда помните: спортсмен несет ответственность за всё, что попадает в его организм.</a:t>
            </a:r>
          </a:p>
          <a:p>
            <a:pPr marL="72000">
              <a:spcBef>
                <a:spcPts val="0"/>
              </a:spcBef>
            </a:pPr>
            <a:r>
              <a:rPr lang="ru-RU"/>
              <a:t>9. Исходя из всего вышесказанного: РУСАДА не дает никаких консультаций по поводу биологически активных добавок и не рекомендует спортсменам их применение.</a:t>
            </a:r>
          </a:p>
        </p:txBody>
      </p:sp>
    </p:spTree>
    <p:extLst>
      <p:ext uri="{BB962C8B-B14F-4D97-AF65-F5344CB8AC3E}">
        <p14:creationId xmlns:p14="http://schemas.microsoft.com/office/powerpoint/2010/main" val="37342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47851" y="333375"/>
            <a:ext cx="8640763" cy="6191250"/>
          </a:xfrm>
        </p:spPr>
        <p:txBody>
          <a:bodyPr anchor="b"/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Биологически активные добавки к пище (</a:t>
            </a:r>
            <a:r>
              <a:rPr lang="ru-RU" sz="2800" dirty="0" err="1">
                <a:solidFill>
                  <a:srgbClr val="FF0000"/>
                </a:solidFill>
                <a:latin typeface="Bookman Old Style" pitchFamily="18" charset="0"/>
              </a:rPr>
              <a:t>нутрицевтики</a:t>
            </a: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 и </a:t>
            </a:r>
            <a:r>
              <a:rPr lang="ru-RU" sz="2800" dirty="0" err="1">
                <a:solidFill>
                  <a:srgbClr val="FF0000"/>
                </a:solidFill>
                <a:latin typeface="Bookman Old Style" pitchFamily="18" charset="0"/>
              </a:rPr>
              <a:t>парафармацевтики</a:t>
            </a: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)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  <a:t> - </a:t>
            </a:r>
            <a:r>
              <a:rPr lang="ru-RU" sz="3000" dirty="0">
                <a:solidFill>
                  <a:schemeClr val="tx1"/>
                </a:solidFill>
                <a:latin typeface="Bookman Old Style" pitchFamily="18" charset="0"/>
              </a:rPr>
              <a:t>это концентраты натуральных или идентичных натуральным биологически активных веществ, предназначенные для непосредственного приёма или введения в состав пищевых продуктов с целью обогащения рациона питания человека отдельными биологически активными веществами или их комплексами. </a:t>
            </a:r>
            <a:br>
              <a:rPr lang="ru-RU" sz="32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Bookman Old Style" pitchFamily="18" charset="0"/>
              </a:rPr>
              <a:t>Приказ Министерства здравоохранения Российской Федерации № 117 от 15.04.97 г. «О порядке экспертизы и гигиенической сертификации биологически активных добавок к пище» </a:t>
            </a:r>
            <a:endParaRPr lang="ru-RU" sz="20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8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847850" y="333375"/>
            <a:ext cx="8534400" cy="6191250"/>
          </a:xfrm>
        </p:spPr>
        <p:txBody>
          <a:bodyPr anchor="b"/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br>
              <a:rPr lang="ru-RU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0070C0"/>
                </a:solidFill>
                <a:latin typeface="Bookman Old Style" pitchFamily="18" charset="0"/>
              </a:rPr>
              <a:t>Термин </a:t>
            </a:r>
            <a:br>
              <a:rPr lang="ru-RU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биологически активные добавки </a:t>
            </a:r>
            <a:br>
              <a:rPr lang="ru-RU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dirty="0">
                <a:solidFill>
                  <a:srgbClr val="FF0000"/>
                </a:solidFill>
                <a:latin typeface="Bookman Old Style" pitchFamily="18" charset="0"/>
              </a:rPr>
              <a:t>(</a:t>
            </a:r>
            <a:r>
              <a:rPr lang="ru-RU" dirty="0" err="1">
                <a:solidFill>
                  <a:srgbClr val="FF0000"/>
                </a:solidFill>
                <a:latin typeface="Bookman Old Style" pitchFamily="18" charset="0"/>
              </a:rPr>
              <a:t>nutraceuticals</a:t>
            </a:r>
            <a:r>
              <a:rPr lang="ru-RU" dirty="0">
                <a:solidFill>
                  <a:srgbClr val="FF0000"/>
                </a:solidFill>
                <a:latin typeface="Bookman Old Style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 был предложен доктором   Стивеном де </a:t>
            </a:r>
            <a:r>
              <a:rPr lang="ru-RU" dirty="0" err="1">
                <a:solidFill>
                  <a:schemeClr val="tx1"/>
                </a:solidFill>
                <a:latin typeface="Bookman Old Style" pitchFamily="18" charset="0"/>
              </a:rPr>
              <a:t>Фелис</a:t>
            </a:r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 - основателем и председателем Фонда инноваций в медицине (FIM) в 1989 году для описания продуктов питания и фармацевтического производства.</a:t>
            </a:r>
            <a:br>
              <a:rPr lang="ru-RU" dirty="0">
                <a:solidFill>
                  <a:schemeClr val="tx1"/>
                </a:solidFill>
                <a:latin typeface="Bookman Old Style" pitchFamily="18" charset="0"/>
              </a:rPr>
            </a:b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6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03388" y="188914"/>
            <a:ext cx="8856662" cy="648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3000">
                <a:solidFill>
                  <a:srgbClr val="0070C0"/>
                </a:solidFill>
                <a:latin typeface="Bookman Old Style" panose="02050604050505020204" pitchFamily="18" charset="0"/>
              </a:rPr>
              <a:t>Состав БАД</a:t>
            </a: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Состав настоящих БАДов, как правило, максимально приближен к продуктам питания. Отсюда следует вопрос о том, что такое БАД к пище? Их предназначение – восполнение дефицита необходимых витаминов и микроэлементов в жизнедеятельности человека.</a:t>
            </a: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  <a:t>В соответствии с российским законодательством БАДы относятся к пищевым продуктам. Их упаковка должна содержать надпись о том, что они не относятся к лекарственным препаратам.</a:t>
            </a:r>
            <a:br>
              <a:rPr lang="ru-RU" altLang="ru-RU" sz="30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endParaRPr lang="ru-RU" altLang="ru-RU" sz="300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36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81947" y="631092"/>
            <a:ext cx="10686868" cy="648072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Производство </a:t>
            </a:r>
            <a:r>
              <a:rPr lang="ru-RU" sz="2800" dirty="0" err="1">
                <a:solidFill>
                  <a:srgbClr val="FF0000"/>
                </a:solidFill>
                <a:latin typeface="Bookman Old Style" pitchFamily="18" charset="0"/>
              </a:rPr>
              <a:t>БАДов</a:t>
            </a: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 осуществляется </a:t>
            </a:r>
            <a:b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  <a:t>из природного сырья или путем биохимического синтеза необходимых биологических веществ: </a:t>
            </a:r>
            <a:b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из растений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  <a:t>- лекарственных (женьшень, лимонник и т.п.) и иных (свёкла, морковь, капуста, чеснок и т.п.), плодовых и ягодных культур (черноплодная рябина, морошка, брусника, черника и т.п.), </a:t>
            </a:r>
            <a:b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из сырья животного происхождения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  <a:t>, мед, прополис,</a:t>
            </a:r>
            <a:r>
              <a:rPr lang="ru-RU" sz="2800" dirty="0">
                <a:latin typeface="Bookman Old Style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Bookman Old Style" pitchFamily="18" charset="0"/>
              </a:rPr>
              <a:t>гидролизаты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  <a:t> из мидий, рыбий жир, кровь, мумие и т.п.</a:t>
            </a:r>
            <a:b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</a:rPr>
              <a:t>из минерального сырья,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</a:rPr>
              <a:t>включая различные микроэлементы, например йод, цинк, кальций, калий и т.п.</a:t>
            </a:r>
          </a:p>
        </p:txBody>
      </p:sp>
    </p:spTree>
    <p:extLst>
      <p:ext uri="{BB962C8B-B14F-4D97-AF65-F5344CB8AC3E}">
        <p14:creationId xmlns:p14="http://schemas.microsoft.com/office/powerpoint/2010/main" val="3975406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03387" y="188914"/>
            <a:ext cx="10252023" cy="648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b" compatLnSpc="1">
            <a:prstTxWarp prst="textNoShape">
              <a:avLst/>
            </a:prstTxWarp>
            <a:normAutofit/>
          </a:bodyPr>
          <a:lstStyle/>
          <a:p>
            <a: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  <a:t>Несмотря на то что до конца еще так и не разобрались, БАД – это хорошо или плохо, но в медицине обычно рекомендуют их использовать в следующих случаях: </a:t>
            </a:r>
            <a:b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br>
              <a:rPr lang="ru-RU" altLang="ru-RU" sz="24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Чтобы быстро восполнить дефицит недостающих веществ, например, витаминов, микроэлементов.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Для уменьшения калорийности рациона с целью снижения массы тела.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Чтобы повысить сопротивляемость неблагоприятным факторам среды.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В профилактических целях для предупреждения нарушений обмена веществ.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В целях изменения метаболизма, например, чтобы ускорить выведение токсических веществ.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Для восстановления иммунитета.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Чтобы нормализовать кишечную микрофлору. </a:t>
            </a:r>
            <a:b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400" i="1">
                <a:solidFill>
                  <a:schemeClr val="tx1"/>
                </a:solidFill>
                <a:latin typeface="Bookman Old Style" panose="02050604050505020204" pitchFamily="18" charset="0"/>
              </a:rPr>
              <a:t>- Многие БАДы являются прекрасными антиоксидантами. </a:t>
            </a:r>
          </a:p>
        </p:txBody>
      </p:sp>
    </p:spTree>
    <p:extLst>
      <p:ext uri="{BB962C8B-B14F-4D97-AF65-F5344CB8AC3E}">
        <p14:creationId xmlns:p14="http://schemas.microsoft.com/office/powerpoint/2010/main" val="1999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703388" y="188914"/>
            <a:ext cx="8856662" cy="6480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b" compatLnSpc="1">
            <a:prstTxWarp prst="textNoShape">
              <a:avLst/>
            </a:prstTxWarp>
            <a:normAutofit fontScale="90000"/>
          </a:bodyPr>
          <a:lstStyle/>
          <a:p>
            <a:r>
              <a:rPr lang="ru-RU" altLang="ru-RU" sz="2400" b="1">
                <a:solidFill>
                  <a:srgbClr val="0070C0"/>
                </a:solidFill>
                <a:latin typeface="Bookman Old Style" panose="02050604050505020204" pitchFamily="18" charset="0"/>
              </a:rPr>
              <a:t>Классификация по производственному признаку</a:t>
            </a:r>
            <a:br>
              <a:rPr lang="ru-RU" altLang="ru-RU" sz="2000" b="1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  <a:t>Фармацевтические продукты - Диетические добавки и витаминные комплексы</a:t>
            </a:r>
            <a:b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  <a:t>Препараты, выпускаемые в  лекарственной форме (таблетка, капсула, раствор, жевательная резинка и т. д.) содержащей питательные (активные) вещества такие как - метаболиты, витамины, минералы, экстракты трав, аминокислоты и т. д, получаемые из компонентов растительного или животного происхождения. </a:t>
            </a:r>
            <a:b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  <a:t>При производстве применяется система управления безопасностью фармацевтического производства  GMP.</a:t>
            </a:r>
            <a:b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  <a:t>Продукты питания - Функциональные продукты </a:t>
            </a:r>
            <a:b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  <a:t>Пищевые продукты, используемые для повседневного питания дополнительно обогащенные в процессе производства (нутрификация) активными веществами (компонентами) ранее не присутствующими в этих продуктах. </a:t>
            </a:r>
            <a:b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ru-RU" altLang="ru-RU" sz="2200">
                <a:solidFill>
                  <a:schemeClr val="tx1"/>
                </a:solidFill>
                <a:latin typeface="Bookman Old Style" panose="02050604050505020204" pitchFamily="18" charset="0"/>
              </a:rPr>
              <a:t>При производстве применяется система управления и контроля за безопасностью пищевых продуктов – ХАССП.</a:t>
            </a:r>
          </a:p>
        </p:txBody>
      </p:sp>
    </p:spTree>
    <p:extLst>
      <p:ext uri="{BB962C8B-B14F-4D97-AF65-F5344CB8AC3E}">
        <p14:creationId xmlns:p14="http://schemas.microsoft.com/office/powerpoint/2010/main" val="10659560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</TotalTime>
  <Words>2200</Words>
  <Application>Microsoft Office PowerPoint</Application>
  <PresentationFormat>Широкоэкранный</PresentationFormat>
  <Paragraphs>166</Paragraphs>
  <Slides>36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Легкий дым</vt:lpstr>
      <vt:lpstr>Основные подходы выбора БАД спортсменам по антидопинговому обеспечению</vt:lpstr>
      <vt:lpstr>Введение</vt:lpstr>
      <vt:lpstr>Концепция государственной политики Российской Федерации в области здорового питания предусматривает, что расширение применения БАД для улучшения структуры питания — неотложная мера наряду с увеличением потребления витаминизированных продуктов и свежих фруктов и овощей. Помимо этого концепция подразумевает повышение культуры питания населения и создание новых, научно обоснованных рецептур продуктов и БАД.</vt:lpstr>
      <vt:lpstr>Биологически активные добавки к пище (нутрицевтики и парафармацевтики) - это концентраты натуральных или идентичных натуральным биологически активных веществ, предназначенные для непосредственного приёма или введения в состав пищевых продуктов с целью обогащения рациона питания человека отдельными биологически активными веществами или их комплексами.  Приказ Министерства здравоохранения Российской Федерации № 117 от 15.04.97 г. «О порядке экспертизы и гигиенической сертификации биологически активных добавок к пище» </vt:lpstr>
      <vt:lpstr> Термин  биологически активные добавки  (nutraceuticals)  был предложен доктором   Стивеном де Фелис - основателем и председателем Фонда инноваций в медицине (FIM) в 1989 году для описания продуктов питания и фармацевтического производства. </vt:lpstr>
      <vt:lpstr>Состав БАД Состав настоящих БАДов, как правило, максимально приближен к продуктам питания. Отсюда следует вопрос о том, что такое БАД к пище? Их предназначение – восполнение дефицита необходимых витаминов и микроэлементов в жизнедеятельности человека. В соответствии с российским законодательством БАДы относятся к пищевым продуктам. Их упаковка должна содержать надпись о том, что они не относятся к лекарственным препаратам. </vt:lpstr>
      <vt:lpstr>Производство БАДов осуществляется  из природного сырья или путем биохимического синтеза необходимых биологических веществ:  из растений - лекарственных (женьшень, лимонник и т.п.) и иных (свёкла, морковь, капуста, чеснок и т.п.), плодовых и ягодных культур (черноплодная рябина, морошка, брусника, черника и т.п.),  из сырья животного происхождения, мед, прополис, гидролизаты из мидий, рыбий жир, кровь, мумие и т.п. из минерального сырья, включая различные микроэлементы, например йод, цинк, кальций, калий и т.п.</vt:lpstr>
      <vt:lpstr>Несмотря на то что до конца еще так и не разобрались, БАД – это хорошо или плохо, но в медицине обычно рекомендуют их использовать в следующих случаях:   - Чтобы быстро восполнить дефицит недостающих веществ, например, витаминов, микроэлементов.  - Для уменьшения калорийности рациона с целью снижения массы тела.  - Чтобы повысить сопротивляемость неблагоприятным факторам среды.  - В профилактических целях для предупреждения нарушений обмена веществ.  - В целях изменения метаболизма, например, чтобы ускорить выведение токсических веществ.  - Для восстановления иммунитета.  - Чтобы нормализовать кишечную микрофлору.  - Многие БАДы являются прекрасными антиоксидантами. </vt:lpstr>
      <vt:lpstr>Классификация по производственному признаку Фармацевтические продукты - Диетические добавки и витаминные комплексы Препараты, выпускаемые в  лекарственной форме (таблетка, капсула, раствор, жевательная резинка и т. д.) содержащей питательные (активные) вещества такие как - метаболиты, витамины, минералы, экстракты трав, аминокислоты и т. д, получаемые из компонентов растительного или животного происхождения.  При производстве применяется система управления безопасностью фармацевтического производства  GMP. Продукты питания - Функциональные продукты  Пищевые продукты, используемые для повседневного питания дополнительно обогащенные в процессе производства (нутрификация) активными веществами (компонентами) ранее не присутствующими в этих продуктах.  При производстве применяется система управления и контроля за безопасностью пищевых продуктов – ХАССП.</vt:lpstr>
      <vt:lpstr>Система ХАССП обеспечивает контроль на всех этапах производства пищевых продуктов, любой точке процесса производства, хранения и реализации продукции, где могут возникнуть опасные ситуации и используется в основном предприятиями — производителями пищевой продукции. При этом особое внимание обращено на критические контрольные точки, в которых все виды рисков, связанных с употреблением пищевых продуктов, могут быть предотвращены, устранены или снижены до приемлемого уровня в результате целенаправленных мер контроля. Для внедрения системы ХАССП производители обязаны не только исследовать свой собственный продукт и методы производства, но и применять эту систему и её требования к поставщикам сырья, вспомогательным материалам, а также к системе оптовой и розничной торговли.</vt:lpstr>
      <vt:lpstr>Презентация PowerPoint</vt:lpstr>
      <vt:lpstr>Законодательное регулирование оборота БАД </vt:lpstr>
      <vt:lpstr>В России предусмотрена обязательная декларация соответствия — подтверждение качества БАД непосредственно производителем.  Подтверждение качества БАД Декларацией соответствия вступило в силу с 15.02.2010 г. в соответствии с Постановлением Правительства РФ № 982 от 01 декабря 2009 года. «Об утверждении единого перечня продукции, подлежащей обязательной сертификации, и единого перечня продукции, подтверждение соответствия которой осуществляется в форме принятия декларации о соответствии».  Производители, поставщики БАД внесены в Раздел 9300 «Медикаменты, химико-фармацевтическая продукция и продукция медицинского назначения». </vt:lpstr>
      <vt:lpstr>Согласно ч.3 ст.20 Федерального закона «О техническом регулировании» принятие декларации о соответствии (декларирование соответствия) является одной из форм обязательного подтверждения соответствия продукции или иных объектов требованиям технических регламентов, положениям стандартов, сводов правил или условиям договоров.  Таким образом, биологически активные добавки к пище подлежат обязательному подтверждению соответствия в форме декларирования. В своей деятельности фирмы производители информируют своих клиентов о проведении обязательного подтверждения соответствия в форме принятия декларации на серийный выпуск своего ассортимента продукции. Копиями деклараций сопровождается вся отгружаемая продукция.</vt:lpstr>
      <vt:lpstr>В соответствии с Постановлением Правительства РФ от 25 декабря 2008 г. N 1028 от 25.12.2008 г. «Об утверждении Положения о формировании и ведении единого реестра деклараций о соответствии, предоставлении содержащихся в указанном реестре сведений и об оплате за предоставление таких сведений».  Принятая и зарегистрированная декларация должна быть обязательно внесена в Единый Реестр Деклараций о соответствии на сайте Федерального агентства по техническому регулированию и метрологии (ФАТРМ)</vt:lpstr>
      <vt:lpstr>Качество БАД проверяется при производстве, чем зачастую пользуются недобросовестные производители, нарушая технологию и рецептуру. Кроме того, не являются обязательными клинические исследования применения и действия БАД.   Всё вышеперечисленное, в сумме с недостоверной  (а зачастую и агрессивной) рекламой, создает благоприятную почву для махинаций и обмана при производстве и продажах БАД.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Программы эргогенного обеспечения</vt:lpstr>
      <vt:lpstr>Таблица применения  БАВ при разных  факторах</vt:lpstr>
      <vt:lpstr>Презентация PowerPoint</vt:lpstr>
      <vt:lpstr>ТИПОВЫЕ ПРОГРАММЫ ЭРГОГЕННОГО ОБЕСПЕЧЕНИЯ I. Иммуномодуляция</vt:lpstr>
      <vt:lpstr>Презентация PowerPoint</vt:lpstr>
      <vt:lpstr>II. Антиоксидантная защита организма </vt:lpstr>
      <vt:lpstr>Презентация PowerPoint</vt:lpstr>
      <vt:lpstr>III. Хондропротекция</vt:lpstr>
      <vt:lpstr>Презентация PowerPoint</vt:lpstr>
      <vt:lpstr>Презентация PowerPoint</vt:lpstr>
      <vt:lpstr>Презентация PowerPoint</vt:lpstr>
      <vt:lpstr>Критерии и принципы составления индивидуальных программ</vt:lpstr>
      <vt:lpstr>Презентация PowerPoint</vt:lpstr>
      <vt:lpstr>Резюме</vt:lpstr>
      <vt:lpstr>Комментарий РУСАДА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подходы выбора БАД спортсменам по антидопинговому обеспечению</dc:title>
  <dc:creator>Пользователь</dc:creator>
  <cp:lastModifiedBy>Неизвестный пользователь</cp:lastModifiedBy>
  <cp:revision>23</cp:revision>
  <dcterms:created xsi:type="dcterms:W3CDTF">2020-11-19T23:57:42Z</dcterms:created>
  <dcterms:modified xsi:type="dcterms:W3CDTF">2020-11-22T10:20:18Z</dcterms:modified>
</cp:coreProperties>
</file>